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58" r:id="rId5"/>
    <p:sldId id="259" r:id="rId6"/>
    <p:sldId id="260" r:id="rId7"/>
    <p:sldId id="261" r:id="rId8"/>
    <p:sldId id="270" r:id="rId9"/>
    <p:sldId id="262" r:id="rId10"/>
    <p:sldId id="263" r:id="rId11"/>
    <p:sldId id="266" r:id="rId12"/>
    <p:sldId id="267" r:id="rId13"/>
    <p:sldId id="265" r:id="rId14"/>
    <p:sldId id="272" r:id="rId15"/>
    <p:sldId id="264" r:id="rId16"/>
    <p:sldId id="271"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7C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3041"/>
  </p:normalViewPr>
  <p:slideViewPr>
    <p:cSldViewPr snapToGrid="0" snapToObjects="1">
      <p:cViewPr>
        <p:scale>
          <a:sx n="87" d="100"/>
          <a:sy n="87" d="100"/>
        </p:scale>
        <p:origin x="2096" y="10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9/8/20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mailto:hef@mt.ne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hefmt.org/mini-great-ideas-grants/" TargetMode="External"/><Relationship Id="rId2" Type="http://schemas.openxmlformats.org/officeDocument/2006/relationships/hyperlink" Target="https://www.hefmt.org/great-ideas-gra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hef@mt.org" TargetMode="External"/><Relationship Id="rId2" Type="http://schemas.openxmlformats.org/officeDocument/2006/relationships/hyperlink" Target="mailto:hef@mt.ne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6814E-1EBB-FE4B-B533-058F86568189}"/>
              </a:ext>
            </a:extLst>
          </p:cNvPr>
          <p:cNvSpPr>
            <a:spLocks noGrp="1"/>
          </p:cNvSpPr>
          <p:nvPr>
            <p:ph type="ctrTitle"/>
          </p:nvPr>
        </p:nvSpPr>
        <p:spPr>
          <a:xfrm>
            <a:off x="1507067" y="1261534"/>
            <a:ext cx="7766936" cy="1646302"/>
          </a:xfrm>
        </p:spPr>
        <p:txBody>
          <a:bodyPr/>
          <a:lstStyle/>
          <a:p>
            <a:r>
              <a:rPr lang="en-US" dirty="0">
                <a:solidFill>
                  <a:srgbClr val="367C2B"/>
                </a:solidFill>
              </a:rPr>
              <a:t>Great Ideas Grants and </a:t>
            </a:r>
            <a:r>
              <a:rPr lang="en-US" dirty="0" err="1">
                <a:solidFill>
                  <a:srgbClr val="367C2B"/>
                </a:solidFill>
              </a:rPr>
              <a:t>MiNi</a:t>
            </a:r>
            <a:r>
              <a:rPr lang="en-US" dirty="0">
                <a:solidFill>
                  <a:srgbClr val="367C2B"/>
                </a:solidFill>
              </a:rPr>
              <a:t> Great Ideas Grants</a:t>
            </a:r>
          </a:p>
        </p:txBody>
      </p:sp>
      <p:pic>
        <p:nvPicPr>
          <p:cNvPr id="5" name="Picture 4">
            <a:extLst>
              <a:ext uri="{FF2B5EF4-FFF2-40B4-BE49-F238E27FC236}">
                <a16:creationId xmlns:a16="http://schemas.microsoft.com/office/drawing/2014/main" id="{F56B71EC-D9F5-8A4D-984F-FB01515B6A95}"/>
              </a:ext>
            </a:extLst>
          </p:cNvPr>
          <p:cNvPicPr>
            <a:picLocks noChangeAspect="1"/>
          </p:cNvPicPr>
          <p:nvPr/>
        </p:nvPicPr>
        <p:blipFill>
          <a:blip r:embed="rId2"/>
          <a:stretch>
            <a:fillRect/>
          </a:stretch>
        </p:blipFill>
        <p:spPr>
          <a:xfrm>
            <a:off x="3002935" y="3476160"/>
            <a:ext cx="4775200" cy="1689100"/>
          </a:xfrm>
          <a:prstGeom prst="rect">
            <a:avLst/>
          </a:prstGeom>
        </p:spPr>
      </p:pic>
    </p:spTree>
    <p:extLst>
      <p:ext uri="{BB962C8B-B14F-4D97-AF65-F5344CB8AC3E}">
        <p14:creationId xmlns:p14="http://schemas.microsoft.com/office/powerpoint/2010/main" val="409900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8BF1-5E8C-1948-B7FC-13BEA95E9519}"/>
              </a:ext>
            </a:extLst>
          </p:cNvPr>
          <p:cNvSpPr>
            <a:spLocks noGrp="1"/>
          </p:cNvSpPr>
          <p:nvPr>
            <p:ph type="title"/>
          </p:nvPr>
        </p:nvSpPr>
        <p:spPr>
          <a:xfrm>
            <a:off x="677334" y="247650"/>
            <a:ext cx="8596668" cy="1320800"/>
          </a:xfrm>
        </p:spPr>
        <p:txBody>
          <a:bodyPr/>
          <a:lstStyle/>
          <a:p>
            <a:r>
              <a:rPr lang="en-US" dirty="0"/>
              <a:t>To Apply: Great Ideas Grants</a:t>
            </a:r>
          </a:p>
        </p:txBody>
      </p:sp>
      <p:sp>
        <p:nvSpPr>
          <p:cNvPr id="3" name="Content Placeholder 2">
            <a:extLst>
              <a:ext uri="{FF2B5EF4-FFF2-40B4-BE49-F238E27FC236}">
                <a16:creationId xmlns:a16="http://schemas.microsoft.com/office/drawing/2014/main" id="{D247A886-6C49-4A41-ACF2-4F7AAEDC1442}"/>
              </a:ext>
            </a:extLst>
          </p:cNvPr>
          <p:cNvSpPr>
            <a:spLocks noGrp="1"/>
          </p:cNvSpPr>
          <p:nvPr>
            <p:ph idx="1"/>
          </p:nvPr>
        </p:nvSpPr>
        <p:spPr>
          <a:xfrm>
            <a:off x="677334" y="1333500"/>
            <a:ext cx="9019116" cy="5295901"/>
          </a:xfrm>
        </p:spPr>
        <p:txBody>
          <a:bodyPr>
            <a:normAutofit fontScale="55000" lnSpcReduction="20000"/>
          </a:bodyPr>
          <a:lstStyle/>
          <a:p>
            <a:r>
              <a:rPr lang="en-US" sz="3600" dirty="0"/>
              <a:t>Great Ideas Grants are due no later than </a:t>
            </a:r>
            <a:r>
              <a:rPr lang="en-US" sz="3600" b="1" dirty="0">
                <a:solidFill>
                  <a:schemeClr val="accent4">
                    <a:lumMod val="75000"/>
                  </a:schemeClr>
                </a:solidFill>
              </a:rPr>
              <a:t>Tuesday, October 6, by 5:00pm</a:t>
            </a:r>
          </a:p>
          <a:p>
            <a:r>
              <a:rPr lang="en-US" sz="3600" dirty="0"/>
              <a:t>Grants must be submitted in MSWORD format (personal information will be removed and any formatting issues be corrected by HEF staff prior to submission to the selection committee)</a:t>
            </a:r>
          </a:p>
          <a:p>
            <a:r>
              <a:rPr lang="en-US" sz="3600" dirty="0"/>
              <a:t>Choose a short title and brief summary of your project, including what the funds will purchase – the title and summary will be used for promotion if your grant is funded – </a:t>
            </a:r>
            <a:r>
              <a:rPr lang="en-US" sz="3600" i="1" dirty="0"/>
              <a:t>see next slide for an example of a good title and summary</a:t>
            </a:r>
          </a:p>
          <a:p>
            <a:r>
              <a:rPr lang="en-US" sz="3600" dirty="0"/>
              <a:t>Note: grants are reviewed by a community representative committee – not educators, so please write your grant for an audience of community members.</a:t>
            </a:r>
          </a:p>
          <a:p>
            <a:r>
              <a:rPr lang="en-US" sz="3600" dirty="0"/>
              <a:t>For Great Ideas Grants, include </a:t>
            </a:r>
          </a:p>
          <a:p>
            <a:pPr lvl="1"/>
            <a:r>
              <a:rPr lang="en-US" sz="3600" dirty="0"/>
              <a:t>Cover Page</a:t>
            </a:r>
          </a:p>
          <a:p>
            <a:pPr lvl="1"/>
            <a:r>
              <a:rPr lang="en-US" sz="3600" dirty="0"/>
              <a:t>Signature Page</a:t>
            </a:r>
          </a:p>
          <a:p>
            <a:pPr lvl="1"/>
            <a:r>
              <a:rPr lang="en-US" sz="3600" dirty="0"/>
              <a:t>Summary page</a:t>
            </a:r>
          </a:p>
          <a:p>
            <a:pPr lvl="1"/>
            <a:r>
              <a:rPr lang="en-US" sz="3600" dirty="0"/>
              <a:t>Proposal</a:t>
            </a:r>
          </a:p>
          <a:p>
            <a:endParaRPr lang="en-US" dirty="0"/>
          </a:p>
        </p:txBody>
      </p:sp>
    </p:spTree>
    <p:extLst>
      <p:ext uri="{BB962C8B-B14F-4D97-AF65-F5344CB8AC3E}">
        <p14:creationId xmlns:p14="http://schemas.microsoft.com/office/powerpoint/2010/main" val="2825165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5E713-646D-F841-8A8C-8F10D747924D}"/>
              </a:ext>
            </a:extLst>
          </p:cNvPr>
          <p:cNvSpPr>
            <a:spLocks noGrp="1"/>
          </p:cNvSpPr>
          <p:nvPr>
            <p:ph type="title"/>
          </p:nvPr>
        </p:nvSpPr>
        <p:spPr/>
        <p:txBody>
          <a:bodyPr/>
          <a:lstStyle/>
          <a:p>
            <a:r>
              <a:rPr lang="en-US" dirty="0"/>
              <a:t>To Apply: </a:t>
            </a:r>
            <a:r>
              <a:rPr lang="en-US" dirty="0" err="1"/>
              <a:t>MiNi</a:t>
            </a:r>
            <a:r>
              <a:rPr lang="en-US" dirty="0"/>
              <a:t> Great Ideas Grants</a:t>
            </a:r>
          </a:p>
        </p:txBody>
      </p:sp>
      <p:sp>
        <p:nvSpPr>
          <p:cNvPr id="3" name="Content Placeholder 2">
            <a:extLst>
              <a:ext uri="{FF2B5EF4-FFF2-40B4-BE49-F238E27FC236}">
                <a16:creationId xmlns:a16="http://schemas.microsoft.com/office/drawing/2014/main" id="{1D9F9011-7512-2C40-B1B4-16D03E77A173}"/>
              </a:ext>
            </a:extLst>
          </p:cNvPr>
          <p:cNvSpPr>
            <a:spLocks noGrp="1"/>
          </p:cNvSpPr>
          <p:nvPr>
            <p:ph idx="1"/>
          </p:nvPr>
        </p:nvSpPr>
        <p:spPr>
          <a:xfrm>
            <a:off x="677334" y="1534333"/>
            <a:ext cx="8596668" cy="3880773"/>
          </a:xfrm>
        </p:spPr>
        <p:txBody>
          <a:bodyPr/>
          <a:lstStyle/>
          <a:p>
            <a:r>
              <a:rPr lang="en-US" sz="3000" dirty="0" err="1">
                <a:solidFill>
                  <a:schemeClr val="tx1">
                    <a:lumMod val="65000"/>
                    <a:lumOff val="35000"/>
                  </a:schemeClr>
                </a:solidFill>
              </a:rPr>
              <a:t>MiNi</a:t>
            </a:r>
            <a:r>
              <a:rPr lang="en-US" sz="3000" dirty="0">
                <a:solidFill>
                  <a:schemeClr val="tx1">
                    <a:lumMod val="65000"/>
                    <a:lumOff val="35000"/>
                  </a:schemeClr>
                </a:solidFill>
              </a:rPr>
              <a:t> Great Ideas Grants are due no later than </a:t>
            </a:r>
            <a:r>
              <a:rPr lang="en-US" sz="3000" b="1" dirty="0">
                <a:solidFill>
                  <a:schemeClr val="tx1">
                    <a:lumMod val="65000"/>
                    <a:lumOff val="35000"/>
                  </a:schemeClr>
                </a:solidFill>
              </a:rPr>
              <a:t>Tuesday, September 29, by 5:00pm</a:t>
            </a:r>
          </a:p>
          <a:p>
            <a:r>
              <a:rPr lang="en-US" sz="3000" dirty="0" err="1">
                <a:solidFill>
                  <a:schemeClr val="tx1">
                    <a:lumMod val="65000"/>
                    <a:lumOff val="35000"/>
                  </a:schemeClr>
                </a:solidFill>
              </a:rPr>
              <a:t>MiNi</a:t>
            </a:r>
            <a:r>
              <a:rPr lang="en-US" sz="3000" dirty="0">
                <a:solidFill>
                  <a:schemeClr val="tx1">
                    <a:lumMod val="65000"/>
                    <a:lumOff val="35000"/>
                  </a:schemeClr>
                </a:solidFill>
              </a:rPr>
              <a:t> Great Ideas Grants are reviewed internally by HEF</a:t>
            </a:r>
          </a:p>
          <a:p>
            <a:endParaRPr lang="en-US" dirty="0"/>
          </a:p>
        </p:txBody>
      </p:sp>
      <p:pic>
        <p:nvPicPr>
          <p:cNvPr id="5" name="Picture 4">
            <a:extLst>
              <a:ext uri="{FF2B5EF4-FFF2-40B4-BE49-F238E27FC236}">
                <a16:creationId xmlns:a16="http://schemas.microsoft.com/office/drawing/2014/main" id="{67A5B607-A18E-D941-B680-B3D00DF75593}"/>
              </a:ext>
            </a:extLst>
          </p:cNvPr>
          <p:cNvPicPr>
            <a:picLocks noChangeAspect="1"/>
          </p:cNvPicPr>
          <p:nvPr/>
        </p:nvPicPr>
        <p:blipFill>
          <a:blip r:embed="rId2"/>
          <a:stretch>
            <a:fillRect/>
          </a:stretch>
        </p:blipFill>
        <p:spPr>
          <a:xfrm>
            <a:off x="4403111" y="3324819"/>
            <a:ext cx="4511040" cy="3383280"/>
          </a:xfrm>
          <a:prstGeom prst="rect">
            <a:avLst/>
          </a:prstGeom>
        </p:spPr>
      </p:pic>
    </p:spTree>
    <p:extLst>
      <p:ext uri="{BB962C8B-B14F-4D97-AF65-F5344CB8AC3E}">
        <p14:creationId xmlns:p14="http://schemas.microsoft.com/office/powerpoint/2010/main" val="813790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0D9AB-E0C0-FD41-A589-12D5004039C3}"/>
              </a:ext>
            </a:extLst>
          </p:cNvPr>
          <p:cNvSpPr>
            <a:spLocks noGrp="1"/>
          </p:cNvSpPr>
          <p:nvPr>
            <p:ph type="title"/>
          </p:nvPr>
        </p:nvSpPr>
        <p:spPr>
          <a:xfrm>
            <a:off x="639234" y="190500"/>
            <a:ext cx="8596668" cy="1320800"/>
          </a:xfrm>
        </p:spPr>
        <p:txBody>
          <a:bodyPr/>
          <a:lstStyle/>
          <a:p>
            <a:r>
              <a:rPr lang="en-US" dirty="0"/>
              <a:t>Sample Title and Summary Statements</a:t>
            </a:r>
          </a:p>
        </p:txBody>
      </p:sp>
      <p:sp>
        <p:nvSpPr>
          <p:cNvPr id="3" name="Content Placeholder 2">
            <a:extLst>
              <a:ext uri="{FF2B5EF4-FFF2-40B4-BE49-F238E27FC236}">
                <a16:creationId xmlns:a16="http://schemas.microsoft.com/office/drawing/2014/main" id="{6560FC73-D576-6F47-9EF4-5705E4D64A9C}"/>
              </a:ext>
            </a:extLst>
          </p:cNvPr>
          <p:cNvSpPr>
            <a:spLocks noGrp="1"/>
          </p:cNvSpPr>
          <p:nvPr>
            <p:ph idx="1"/>
          </p:nvPr>
        </p:nvSpPr>
        <p:spPr>
          <a:xfrm>
            <a:off x="810684" y="1174750"/>
            <a:ext cx="6942666" cy="2324100"/>
          </a:xfrm>
          <a:effectLst>
            <a:outerShdw blurRad="50800" dist="38100" dir="2700000" sx="101000" sy="101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a:lstStyle/>
          <a:p>
            <a:pPr marL="0" indent="0">
              <a:buNone/>
            </a:pPr>
            <a:r>
              <a:rPr lang="en-US" b="1" dirty="0">
                <a:solidFill>
                  <a:schemeClr val="tx1">
                    <a:lumMod val="65000"/>
                    <a:lumOff val="35000"/>
                  </a:schemeClr>
                </a:solidFill>
              </a:rPr>
              <a:t>ART SMART! </a:t>
            </a:r>
          </a:p>
          <a:p>
            <a:pPr marL="0" indent="0">
              <a:buNone/>
            </a:pPr>
            <a:r>
              <a:rPr lang="en-US" dirty="0">
                <a:solidFill>
                  <a:schemeClr val="tx1">
                    <a:lumMod val="65000"/>
                    <a:lumOff val="35000"/>
                  </a:schemeClr>
                </a:solidFill>
              </a:rPr>
              <a:t>ART SMART resource kits are a collection of materials to help early elementary teachers teach meaningful fine art lessons in the classroom. ART SMART resource kits will be available for check out to all teachers in the district. Each kit provides books, toys, templates and art project ideas to make teaching dynamic art lessons a snap.</a:t>
            </a:r>
          </a:p>
        </p:txBody>
      </p:sp>
      <p:sp>
        <p:nvSpPr>
          <p:cNvPr id="4" name="Content Placeholder 2">
            <a:extLst>
              <a:ext uri="{FF2B5EF4-FFF2-40B4-BE49-F238E27FC236}">
                <a16:creationId xmlns:a16="http://schemas.microsoft.com/office/drawing/2014/main" id="{C2029B38-88A1-1D49-A3F0-44D52B58502C}"/>
              </a:ext>
            </a:extLst>
          </p:cNvPr>
          <p:cNvSpPr txBox="1">
            <a:spLocks/>
          </p:cNvSpPr>
          <p:nvPr/>
        </p:nvSpPr>
        <p:spPr>
          <a:xfrm>
            <a:off x="2506134" y="3822700"/>
            <a:ext cx="6923616" cy="2463800"/>
          </a:xfrm>
          <a:prstGeom prst="rect">
            <a:avLst/>
          </a:prstGeom>
          <a:effectLst>
            <a:outerShdw blurRad="50800" dist="38100" dir="2700000" sx="101000" sy="101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b="1" dirty="0">
                <a:solidFill>
                  <a:schemeClr val="tx1">
                    <a:lumMod val="65000"/>
                    <a:lumOff val="35000"/>
                  </a:schemeClr>
                </a:solidFill>
              </a:rPr>
              <a:t>Climbing for Fitness </a:t>
            </a:r>
          </a:p>
          <a:p>
            <a:pPr marL="0" indent="0">
              <a:buNone/>
            </a:pPr>
            <a:r>
              <a:rPr lang="en-US" dirty="0">
                <a:solidFill>
                  <a:schemeClr val="tx1">
                    <a:lumMod val="65000"/>
                    <a:lumOff val="35000"/>
                  </a:schemeClr>
                </a:solidFill>
              </a:rPr>
              <a:t>Through physical activity, we will engage and enhance students’ ability to work through problems and climb to greater heights. This grant will provide the funds to add the tools Everlast Full Start System and </a:t>
            </a:r>
            <a:r>
              <a:rPr lang="en-US" dirty="0" err="1">
                <a:solidFill>
                  <a:schemeClr val="tx1">
                    <a:lumMod val="65000"/>
                    <a:lumOff val="35000"/>
                  </a:schemeClr>
                </a:solidFill>
              </a:rPr>
              <a:t>Starfit</a:t>
            </a:r>
            <a:r>
              <a:rPr lang="en-US" dirty="0">
                <a:solidFill>
                  <a:schemeClr val="tx1">
                    <a:lumMod val="65000"/>
                    <a:lumOff val="35000"/>
                  </a:schemeClr>
                </a:solidFill>
              </a:rPr>
              <a:t> System to our existing traverse climbing wall to expand the impact of physical education for Jim Darcy students today and in the future.</a:t>
            </a:r>
          </a:p>
        </p:txBody>
      </p:sp>
    </p:spTree>
    <p:extLst>
      <p:ext uri="{BB962C8B-B14F-4D97-AF65-F5344CB8AC3E}">
        <p14:creationId xmlns:p14="http://schemas.microsoft.com/office/powerpoint/2010/main" val="363377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25C1B-0C5D-024F-92F1-867C9D2C24E0}"/>
              </a:ext>
            </a:extLst>
          </p:cNvPr>
          <p:cNvSpPr>
            <a:spLocks noGrp="1"/>
          </p:cNvSpPr>
          <p:nvPr>
            <p:ph type="title"/>
          </p:nvPr>
        </p:nvSpPr>
        <p:spPr>
          <a:xfrm>
            <a:off x="287590" y="137605"/>
            <a:ext cx="8596668" cy="1320800"/>
          </a:xfrm>
        </p:spPr>
        <p:txBody>
          <a:bodyPr/>
          <a:lstStyle/>
          <a:p>
            <a:r>
              <a:rPr lang="en-US" dirty="0"/>
              <a:t>Project and application review </a:t>
            </a:r>
          </a:p>
        </p:txBody>
      </p:sp>
      <p:sp>
        <p:nvSpPr>
          <p:cNvPr id="3" name="Content Placeholder 2">
            <a:extLst>
              <a:ext uri="{FF2B5EF4-FFF2-40B4-BE49-F238E27FC236}">
                <a16:creationId xmlns:a16="http://schemas.microsoft.com/office/drawing/2014/main" id="{86B6AC39-2B57-C449-AF3E-D0E184A128C9}"/>
              </a:ext>
            </a:extLst>
          </p:cNvPr>
          <p:cNvSpPr>
            <a:spLocks noGrp="1"/>
          </p:cNvSpPr>
          <p:nvPr>
            <p:ph idx="1"/>
          </p:nvPr>
        </p:nvSpPr>
        <p:spPr>
          <a:xfrm>
            <a:off x="287590" y="1124263"/>
            <a:ext cx="7938509" cy="4936761"/>
          </a:xfrm>
        </p:spPr>
        <p:txBody>
          <a:bodyPr>
            <a:noAutofit/>
          </a:bodyPr>
          <a:lstStyle/>
          <a:p>
            <a:pPr fontAlgn="base"/>
            <a:r>
              <a:rPr lang="en-US" sz="2800" dirty="0">
                <a:solidFill>
                  <a:schemeClr val="tx1">
                    <a:lumMod val="65000"/>
                    <a:lumOff val="35000"/>
                  </a:schemeClr>
                </a:solidFill>
              </a:rPr>
              <a:t>HEF staff are happy to discuss your grant project idea and offer feedback before you begin. </a:t>
            </a:r>
          </a:p>
          <a:p>
            <a:pPr lvl="1" fontAlgn="base"/>
            <a:r>
              <a:rPr lang="en-US" sz="2600" dirty="0">
                <a:solidFill>
                  <a:schemeClr val="tx1">
                    <a:lumMod val="65000"/>
                    <a:lumOff val="35000"/>
                  </a:schemeClr>
                </a:solidFill>
              </a:rPr>
              <a:t>Email Lisa at </a:t>
            </a:r>
            <a:r>
              <a:rPr lang="en-US" sz="2600" u="sng" dirty="0">
                <a:hlinkClick r:id="rId2"/>
              </a:rPr>
              <a:t>hef@mt.net</a:t>
            </a:r>
            <a:r>
              <a:rPr lang="en-US" sz="2600" dirty="0"/>
              <a:t> </a:t>
            </a:r>
            <a:r>
              <a:rPr lang="en-US" sz="2600" dirty="0">
                <a:solidFill>
                  <a:schemeClr val="tx1">
                    <a:lumMod val="65000"/>
                    <a:lumOff val="35000"/>
                  </a:schemeClr>
                </a:solidFill>
              </a:rPr>
              <a:t>to arrange a </a:t>
            </a:r>
            <a:br>
              <a:rPr lang="en-US" sz="2600" dirty="0">
                <a:solidFill>
                  <a:schemeClr val="tx1">
                    <a:lumMod val="65000"/>
                    <a:lumOff val="35000"/>
                  </a:schemeClr>
                </a:solidFill>
              </a:rPr>
            </a:br>
            <a:r>
              <a:rPr lang="en-US" sz="2600" dirty="0">
                <a:solidFill>
                  <a:schemeClr val="tx1">
                    <a:lumMod val="65000"/>
                    <a:lumOff val="35000"/>
                  </a:schemeClr>
                </a:solidFill>
              </a:rPr>
              <a:t>phone call. </a:t>
            </a:r>
          </a:p>
          <a:p>
            <a:r>
              <a:rPr lang="en-US" sz="2800" dirty="0">
                <a:solidFill>
                  <a:schemeClr val="tx1">
                    <a:lumMod val="65000"/>
                    <a:lumOff val="35000"/>
                  </a:schemeClr>
                </a:solidFill>
              </a:rPr>
              <a:t>HEF staff are also happy to review draft grant applications and provide feedback for the final proposal if the draft application is received by Thursday October 1</a:t>
            </a:r>
            <a:r>
              <a:rPr lang="en-US" sz="2800" baseline="30000" dirty="0">
                <a:solidFill>
                  <a:schemeClr val="tx1">
                    <a:lumMod val="65000"/>
                    <a:lumOff val="35000"/>
                  </a:schemeClr>
                </a:solidFill>
              </a:rPr>
              <a:t>st</a:t>
            </a:r>
            <a:r>
              <a:rPr lang="en-US" sz="2800" dirty="0">
                <a:solidFill>
                  <a:schemeClr val="tx1">
                    <a:lumMod val="65000"/>
                    <a:lumOff val="35000"/>
                  </a:schemeClr>
                </a:solidFill>
              </a:rPr>
              <a:t> by 5:00pm.  </a:t>
            </a:r>
          </a:p>
          <a:p>
            <a:pPr lvl="1"/>
            <a:r>
              <a:rPr lang="en-US" sz="2600" dirty="0">
                <a:solidFill>
                  <a:schemeClr val="tx1">
                    <a:lumMod val="65000"/>
                    <a:lumOff val="35000"/>
                  </a:schemeClr>
                </a:solidFill>
              </a:rPr>
              <a:t>Email draft applications to Lisa at </a:t>
            </a:r>
            <a:r>
              <a:rPr lang="en-US" sz="2600" u="sng" dirty="0">
                <a:hlinkClick r:id="rId2"/>
              </a:rPr>
              <a:t>hef@mt.net</a:t>
            </a:r>
            <a:endParaRPr lang="en-US" sz="2600" dirty="0"/>
          </a:p>
        </p:txBody>
      </p:sp>
      <p:pic>
        <p:nvPicPr>
          <p:cNvPr id="5" name="Picture 4">
            <a:extLst>
              <a:ext uri="{FF2B5EF4-FFF2-40B4-BE49-F238E27FC236}">
                <a16:creationId xmlns:a16="http://schemas.microsoft.com/office/drawing/2014/main" id="{3982B327-63C2-9B4A-A601-9DE5B0F11BA4}"/>
              </a:ext>
            </a:extLst>
          </p:cNvPr>
          <p:cNvPicPr>
            <a:picLocks noChangeAspect="1"/>
          </p:cNvPicPr>
          <p:nvPr/>
        </p:nvPicPr>
        <p:blipFill rotWithShape="1">
          <a:blip r:embed="rId3"/>
          <a:srcRect t="18141" r="5604" b="5794"/>
          <a:stretch/>
        </p:blipFill>
        <p:spPr>
          <a:xfrm>
            <a:off x="8387490" y="1124263"/>
            <a:ext cx="4115802" cy="4422098"/>
          </a:xfrm>
          <a:prstGeom prst="rect">
            <a:avLst/>
          </a:prstGeom>
        </p:spPr>
      </p:pic>
    </p:spTree>
    <p:extLst>
      <p:ext uri="{BB962C8B-B14F-4D97-AF65-F5344CB8AC3E}">
        <p14:creationId xmlns:p14="http://schemas.microsoft.com/office/powerpoint/2010/main" val="2286068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74213-0014-AF42-BE40-28646620B70D}"/>
              </a:ext>
            </a:extLst>
          </p:cNvPr>
          <p:cNvSpPr>
            <a:spLocks noGrp="1"/>
          </p:cNvSpPr>
          <p:nvPr>
            <p:ph type="title"/>
          </p:nvPr>
        </p:nvSpPr>
        <p:spPr/>
        <p:txBody>
          <a:bodyPr/>
          <a:lstStyle/>
          <a:p>
            <a:r>
              <a:rPr lang="en-US" dirty="0"/>
              <a:t>Budgets</a:t>
            </a:r>
          </a:p>
        </p:txBody>
      </p:sp>
      <p:sp>
        <p:nvSpPr>
          <p:cNvPr id="3" name="Content Placeholder 2">
            <a:extLst>
              <a:ext uri="{FF2B5EF4-FFF2-40B4-BE49-F238E27FC236}">
                <a16:creationId xmlns:a16="http://schemas.microsoft.com/office/drawing/2014/main" id="{C86E0BB2-2466-544B-92D2-48F408CF0EF6}"/>
              </a:ext>
            </a:extLst>
          </p:cNvPr>
          <p:cNvSpPr>
            <a:spLocks noGrp="1"/>
          </p:cNvSpPr>
          <p:nvPr>
            <p:ph idx="1"/>
          </p:nvPr>
        </p:nvSpPr>
        <p:spPr>
          <a:xfrm>
            <a:off x="677334" y="1635933"/>
            <a:ext cx="8596668" cy="3880773"/>
          </a:xfrm>
        </p:spPr>
        <p:txBody>
          <a:bodyPr>
            <a:normAutofit/>
          </a:bodyPr>
          <a:lstStyle/>
          <a:p>
            <a:r>
              <a:rPr lang="en-US" sz="3000" dirty="0"/>
              <a:t>Make sure your budget totals are added correctly</a:t>
            </a:r>
          </a:p>
          <a:p>
            <a:r>
              <a:rPr lang="en-US" sz="3000" dirty="0"/>
              <a:t>Purchases for successful grants will be made through the HSD </a:t>
            </a:r>
          </a:p>
          <a:p>
            <a:r>
              <a:rPr lang="en-US" sz="3000" dirty="0"/>
              <a:t>We encourage shopping locally when possible and can sometimes negotiate a similar deal with local merchants. </a:t>
            </a:r>
          </a:p>
        </p:txBody>
      </p:sp>
    </p:spTree>
    <p:extLst>
      <p:ext uri="{BB962C8B-B14F-4D97-AF65-F5344CB8AC3E}">
        <p14:creationId xmlns:p14="http://schemas.microsoft.com/office/powerpoint/2010/main" val="2433690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4A8A2-029E-6147-8298-F7B70499DEF6}"/>
              </a:ext>
            </a:extLst>
          </p:cNvPr>
          <p:cNvSpPr>
            <a:spLocks noGrp="1"/>
          </p:cNvSpPr>
          <p:nvPr>
            <p:ph type="title"/>
          </p:nvPr>
        </p:nvSpPr>
        <p:spPr/>
        <p:txBody>
          <a:bodyPr/>
          <a:lstStyle/>
          <a:p>
            <a:r>
              <a:rPr lang="en-US" dirty="0"/>
              <a:t>Important Links</a:t>
            </a:r>
          </a:p>
        </p:txBody>
      </p:sp>
      <p:sp>
        <p:nvSpPr>
          <p:cNvPr id="3" name="Content Placeholder 2">
            <a:extLst>
              <a:ext uri="{FF2B5EF4-FFF2-40B4-BE49-F238E27FC236}">
                <a16:creationId xmlns:a16="http://schemas.microsoft.com/office/drawing/2014/main" id="{85D1516D-307B-5342-99CD-CAC1C52CB978}"/>
              </a:ext>
            </a:extLst>
          </p:cNvPr>
          <p:cNvSpPr>
            <a:spLocks noGrp="1"/>
          </p:cNvSpPr>
          <p:nvPr>
            <p:ph idx="1"/>
          </p:nvPr>
        </p:nvSpPr>
        <p:spPr>
          <a:xfrm>
            <a:off x="677334" y="1676401"/>
            <a:ext cx="8596668" cy="4364962"/>
          </a:xfrm>
        </p:spPr>
        <p:txBody>
          <a:bodyPr>
            <a:noAutofit/>
          </a:bodyPr>
          <a:lstStyle/>
          <a:p>
            <a:r>
              <a:rPr lang="en-US" sz="3200" dirty="0">
                <a:solidFill>
                  <a:schemeClr val="tx1">
                    <a:lumMod val="65000"/>
                    <a:lumOff val="35000"/>
                  </a:schemeClr>
                </a:solidFill>
              </a:rPr>
              <a:t>More information, instructions, application form and sample past successful applications:  </a:t>
            </a:r>
            <a:r>
              <a:rPr lang="en-US" sz="3200" dirty="0">
                <a:hlinkClick r:id="rId2"/>
              </a:rPr>
              <a:t>Great Ideas Grants </a:t>
            </a:r>
            <a:r>
              <a:rPr lang="en-US" sz="3200" dirty="0"/>
              <a:t> </a:t>
            </a:r>
            <a:br>
              <a:rPr lang="en-US" sz="3200" dirty="0"/>
            </a:br>
            <a:r>
              <a:rPr lang="en-US" sz="3200" dirty="0"/>
              <a:t> </a:t>
            </a:r>
            <a:r>
              <a:rPr lang="en-US" sz="3200" dirty="0">
                <a:solidFill>
                  <a:schemeClr val="tx1">
                    <a:lumMod val="65000"/>
                    <a:lumOff val="35000"/>
                  </a:schemeClr>
                </a:solidFill>
              </a:rPr>
              <a:t>(due Oct. 6 by 5:00pm)</a:t>
            </a:r>
          </a:p>
          <a:p>
            <a:pPr marL="0" indent="0">
              <a:buNone/>
            </a:pPr>
            <a:r>
              <a:rPr lang="en-US" sz="3200" dirty="0"/>
              <a:t> </a:t>
            </a:r>
          </a:p>
          <a:p>
            <a:r>
              <a:rPr lang="en-US" sz="3200" dirty="0">
                <a:solidFill>
                  <a:schemeClr val="tx1">
                    <a:lumMod val="65000"/>
                    <a:lumOff val="35000"/>
                  </a:schemeClr>
                </a:solidFill>
              </a:rPr>
              <a:t>More information, instructions and application form:</a:t>
            </a:r>
            <a:r>
              <a:rPr lang="en-US" sz="3200" dirty="0"/>
              <a:t> </a:t>
            </a:r>
            <a:r>
              <a:rPr lang="en-US" sz="3200" dirty="0">
                <a:hlinkClick r:id="rId3"/>
              </a:rPr>
              <a:t>MiNi Great Ideas Grants </a:t>
            </a:r>
            <a:r>
              <a:rPr lang="en-US" sz="3200" dirty="0"/>
              <a:t> </a:t>
            </a:r>
            <a:r>
              <a:rPr lang="en-US" sz="3200" dirty="0">
                <a:solidFill>
                  <a:schemeClr val="tx1">
                    <a:lumMod val="65000"/>
                    <a:lumOff val="35000"/>
                  </a:schemeClr>
                </a:solidFill>
              </a:rPr>
              <a:t>(due Sept. 29 by 5:00pm)</a:t>
            </a:r>
          </a:p>
        </p:txBody>
      </p:sp>
    </p:spTree>
    <p:extLst>
      <p:ext uri="{BB962C8B-B14F-4D97-AF65-F5344CB8AC3E}">
        <p14:creationId xmlns:p14="http://schemas.microsoft.com/office/powerpoint/2010/main" val="2752730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F07D-4B5B-CC40-BD0B-FCF858C08640}"/>
              </a:ext>
            </a:extLst>
          </p:cNvPr>
          <p:cNvSpPr>
            <a:spLocks noGrp="1"/>
          </p:cNvSpPr>
          <p:nvPr>
            <p:ph type="title"/>
          </p:nvPr>
        </p:nvSpPr>
        <p:spPr>
          <a:xfrm>
            <a:off x="677334" y="279816"/>
            <a:ext cx="8596668" cy="994348"/>
          </a:xfrm>
        </p:spPr>
        <p:txBody>
          <a:bodyPr/>
          <a:lstStyle/>
          <a:p>
            <a:r>
              <a:rPr lang="en-US" dirty="0"/>
              <a:t>QUESTIONS?  We are happy to help!</a:t>
            </a:r>
          </a:p>
        </p:txBody>
      </p:sp>
      <p:sp>
        <p:nvSpPr>
          <p:cNvPr id="3" name="Content Placeholder 2">
            <a:extLst>
              <a:ext uri="{FF2B5EF4-FFF2-40B4-BE49-F238E27FC236}">
                <a16:creationId xmlns:a16="http://schemas.microsoft.com/office/drawing/2014/main" id="{79EFE4B7-E9AD-5F4F-ADD5-CA9A0FCB6CF2}"/>
              </a:ext>
            </a:extLst>
          </p:cNvPr>
          <p:cNvSpPr>
            <a:spLocks noGrp="1"/>
          </p:cNvSpPr>
          <p:nvPr>
            <p:ph idx="1"/>
          </p:nvPr>
        </p:nvSpPr>
        <p:spPr>
          <a:xfrm>
            <a:off x="677334" y="1124262"/>
            <a:ext cx="8596668" cy="4917101"/>
          </a:xfrm>
        </p:spPr>
        <p:txBody>
          <a:bodyPr/>
          <a:lstStyle/>
          <a:p>
            <a:pPr marL="0" indent="0" algn="ctr">
              <a:buNone/>
            </a:pPr>
            <a:br>
              <a:rPr lang="en-US" sz="2800" dirty="0">
                <a:solidFill>
                  <a:srgbClr val="367C2B"/>
                </a:solidFill>
              </a:rPr>
            </a:br>
            <a:r>
              <a:rPr lang="en-US" dirty="0"/>
              <a:t> </a:t>
            </a:r>
            <a:r>
              <a:rPr lang="en-US" sz="2800" dirty="0"/>
              <a:t>email or call Lisa or Teresa at HEF </a:t>
            </a:r>
          </a:p>
          <a:p>
            <a:pPr marL="0" indent="0" algn="ctr">
              <a:buNone/>
            </a:pPr>
            <a:endParaRPr lang="en-US" dirty="0"/>
          </a:p>
          <a:p>
            <a:pPr marL="0" indent="0" algn="ctr">
              <a:lnSpc>
                <a:spcPts val="2560"/>
              </a:lnSpc>
              <a:buNone/>
            </a:pPr>
            <a:r>
              <a:rPr lang="en-US" sz="2800" dirty="0"/>
              <a:t>Helena Education Foundation </a:t>
            </a:r>
          </a:p>
          <a:p>
            <a:pPr marL="0" indent="0" algn="ctr">
              <a:lnSpc>
                <a:spcPts val="2560"/>
              </a:lnSpc>
              <a:buNone/>
            </a:pPr>
            <a:r>
              <a:rPr lang="en-US" sz="2800" dirty="0"/>
              <a:t>406.443.2545 </a:t>
            </a:r>
          </a:p>
          <a:p>
            <a:pPr marL="0" indent="0" algn="ctr">
              <a:lnSpc>
                <a:spcPts val="2560"/>
              </a:lnSpc>
              <a:buNone/>
            </a:pPr>
            <a:r>
              <a:rPr lang="en-US" sz="2800" dirty="0">
                <a:hlinkClick r:id="rId2"/>
              </a:rPr>
              <a:t>hef@mt.net</a:t>
            </a:r>
            <a:endParaRPr lang="en-US" sz="2800" dirty="0"/>
          </a:p>
          <a:p>
            <a:pPr marL="0" indent="0" algn="ctr">
              <a:lnSpc>
                <a:spcPts val="2560"/>
              </a:lnSpc>
              <a:buNone/>
            </a:pPr>
            <a:r>
              <a:rPr lang="en-US" sz="2800" dirty="0">
                <a:hlinkClick r:id="rId3"/>
              </a:rPr>
              <a:t>www.hef@mt.org</a:t>
            </a:r>
            <a:r>
              <a:rPr lang="en-US" sz="2800" dirty="0"/>
              <a:t> </a:t>
            </a:r>
          </a:p>
          <a:p>
            <a:pPr marL="0" indent="0" algn="ctr">
              <a:lnSpc>
                <a:spcPts val="2560"/>
              </a:lnSpc>
              <a:buNone/>
            </a:pPr>
            <a:r>
              <a:rPr lang="en-US" sz="2800" dirty="0"/>
              <a:t>P.O. Box 792</a:t>
            </a:r>
          </a:p>
          <a:p>
            <a:pPr marL="0" indent="0" algn="ctr">
              <a:lnSpc>
                <a:spcPts val="2560"/>
              </a:lnSpc>
              <a:buNone/>
            </a:pPr>
            <a:r>
              <a:rPr lang="en-US" sz="2800" dirty="0"/>
              <a:t>Helena 59624</a:t>
            </a:r>
          </a:p>
          <a:p>
            <a:pPr marL="0" indent="0" algn="ctr">
              <a:lnSpc>
                <a:spcPts val="1600"/>
              </a:lnSpc>
              <a:buNone/>
            </a:pPr>
            <a:endParaRPr lang="en-US" dirty="0"/>
          </a:p>
        </p:txBody>
      </p:sp>
    </p:spTree>
    <p:extLst>
      <p:ext uri="{BB962C8B-B14F-4D97-AF65-F5344CB8AC3E}">
        <p14:creationId xmlns:p14="http://schemas.microsoft.com/office/powerpoint/2010/main" val="3439426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53086E7-527C-4B4E-A75A-ADA217BEB48B}"/>
              </a:ext>
            </a:extLst>
          </p:cNvPr>
          <p:cNvPicPr>
            <a:picLocks noChangeAspect="1"/>
          </p:cNvPicPr>
          <p:nvPr/>
        </p:nvPicPr>
        <p:blipFill>
          <a:blip r:embed="rId2"/>
          <a:stretch>
            <a:fillRect/>
          </a:stretch>
        </p:blipFill>
        <p:spPr>
          <a:xfrm>
            <a:off x="150318" y="1909302"/>
            <a:ext cx="9463548" cy="3075653"/>
          </a:xfrm>
          <a:prstGeom prst="rect">
            <a:avLst/>
          </a:prstGeom>
        </p:spPr>
      </p:pic>
    </p:spTree>
    <p:extLst>
      <p:ext uri="{BB962C8B-B14F-4D97-AF65-F5344CB8AC3E}">
        <p14:creationId xmlns:p14="http://schemas.microsoft.com/office/powerpoint/2010/main" val="1789968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E8C82-160F-0E4C-B05C-92B41A020949}"/>
              </a:ext>
            </a:extLst>
          </p:cNvPr>
          <p:cNvSpPr>
            <a:spLocks noGrp="1"/>
          </p:cNvSpPr>
          <p:nvPr>
            <p:ph type="title"/>
          </p:nvPr>
        </p:nvSpPr>
        <p:spPr>
          <a:xfrm>
            <a:off x="677334" y="355601"/>
            <a:ext cx="8596668" cy="1320800"/>
          </a:xfrm>
        </p:spPr>
        <p:txBody>
          <a:bodyPr/>
          <a:lstStyle/>
          <a:p>
            <a:r>
              <a:rPr lang="en-US" dirty="0"/>
              <a:t>Who may apply</a:t>
            </a:r>
          </a:p>
        </p:txBody>
      </p:sp>
      <p:sp>
        <p:nvSpPr>
          <p:cNvPr id="3" name="Content Placeholder 2">
            <a:extLst>
              <a:ext uri="{FF2B5EF4-FFF2-40B4-BE49-F238E27FC236}">
                <a16:creationId xmlns:a16="http://schemas.microsoft.com/office/drawing/2014/main" id="{5E396CA4-C6A5-7C48-A18B-65BFFA10F961}"/>
              </a:ext>
            </a:extLst>
          </p:cNvPr>
          <p:cNvSpPr>
            <a:spLocks noGrp="1"/>
          </p:cNvSpPr>
          <p:nvPr>
            <p:ph idx="1"/>
          </p:nvPr>
        </p:nvSpPr>
        <p:spPr>
          <a:xfrm>
            <a:off x="677334" y="1333500"/>
            <a:ext cx="8809566" cy="4707863"/>
          </a:xfrm>
        </p:spPr>
        <p:txBody>
          <a:bodyPr>
            <a:normAutofit/>
          </a:bodyPr>
          <a:lstStyle/>
          <a:p>
            <a:r>
              <a:rPr lang="en-US" sz="3000" dirty="0">
                <a:solidFill>
                  <a:schemeClr val="tx1">
                    <a:lumMod val="65000"/>
                    <a:lumOff val="35000"/>
                  </a:schemeClr>
                </a:solidFill>
              </a:rPr>
              <a:t>All full or part-time teachers employed by the Helena School District are eligible to apply</a:t>
            </a:r>
          </a:p>
          <a:p>
            <a:r>
              <a:rPr lang="en-US" sz="3000" dirty="0">
                <a:solidFill>
                  <a:schemeClr val="tx1">
                    <a:lumMod val="65000"/>
                    <a:lumOff val="35000"/>
                  </a:schemeClr>
                </a:solidFill>
              </a:rPr>
              <a:t>Multiple educators may collaborate on projects – applications must be signed by all collaborating educators</a:t>
            </a:r>
          </a:p>
          <a:p>
            <a:r>
              <a:rPr lang="en-US" sz="3000" dirty="0">
                <a:solidFill>
                  <a:schemeClr val="tx1">
                    <a:lumMod val="65000"/>
                    <a:lumOff val="35000"/>
                  </a:schemeClr>
                </a:solidFill>
              </a:rPr>
              <a:t>All applications must be signed by the building administrator </a:t>
            </a:r>
          </a:p>
          <a:p>
            <a:r>
              <a:rPr lang="en-US" sz="3000" dirty="0">
                <a:solidFill>
                  <a:schemeClr val="tx1">
                    <a:lumMod val="65000"/>
                    <a:lumOff val="35000"/>
                  </a:schemeClr>
                </a:solidFill>
              </a:rPr>
              <a:t>Other partnering entities may not submit a grant proposal as the primary applicant.  </a:t>
            </a:r>
          </a:p>
          <a:p>
            <a:pPr marL="0" indent="0">
              <a:buNone/>
            </a:pPr>
            <a:endParaRPr lang="en-US" dirty="0"/>
          </a:p>
          <a:p>
            <a:endParaRPr lang="en-US" dirty="0"/>
          </a:p>
        </p:txBody>
      </p:sp>
    </p:spTree>
    <p:extLst>
      <p:ext uri="{BB962C8B-B14F-4D97-AF65-F5344CB8AC3E}">
        <p14:creationId xmlns:p14="http://schemas.microsoft.com/office/powerpoint/2010/main" val="404770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9810F-5713-0D4F-B79C-06CDFBBBEBD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90A9A86-60C1-7746-B01B-5ACC7CBD014C}"/>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E2EA2C56-15E9-E04F-929D-D7804C2FA2D4}"/>
              </a:ext>
            </a:extLst>
          </p:cNvPr>
          <p:cNvPicPr>
            <a:picLocks noChangeAspect="1"/>
          </p:cNvPicPr>
          <p:nvPr/>
        </p:nvPicPr>
        <p:blipFill>
          <a:blip r:embed="rId2"/>
          <a:stretch>
            <a:fillRect/>
          </a:stretch>
        </p:blipFill>
        <p:spPr>
          <a:xfrm>
            <a:off x="677334" y="609600"/>
            <a:ext cx="8596668" cy="5934075"/>
          </a:xfrm>
          <a:prstGeom prst="rect">
            <a:avLst/>
          </a:prstGeom>
        </p:spPr>
      </p:pic>
    </p:spTree>
    <p:extLst>
      <p:ext uri="{BB962C8B-B14F-4D97-AF65-F5344CB8AC3E}">
        <p14:creationId xmlns:p14="http://schemas.microsoft.com/office/powerpoint/2010/main" val="900239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44B4C-2048-0946-8740-830D000028F6}"/>
              </a:ext>
            </a:extLst>
          </p:cNvPr>
          <p:cNvSpPr>
            <a:spLocks noGrp="1"/>
          </p:cNvSpPr>
          <p:nvPr>
            <p:ph type="title"/>
          </p:nvPr>
        </p:nvSpPr>
        <p:spPr/>
        <p:txBody>
          <a:bodyPr/>
          <a:lstStyle/>
          <a:p>
            <a:r>
              <a:rPr lang="en-US" dirty="0"/>
              <a:t>What: Great Ideas Grants</a:t>
            </a:r>
          </a:p>
        </p:txBody>
      </p:sp>
      <p:sp>
        <p:nvSpPr>
          <p:cNvPr id="3" name="Content Placeholder 2">
            <a:extLst>
              <a:ext uri="{FF2B5EF4-FFF2-40B4-BE49-F238E27FC236}">
                <a16:creationId xmlns:a16="http://schemas.microsoft.com/office/drawing/2014/main" id="{16A21D9D-4E1F-AE47-A3FD-0B0FC689A8A3}"/>
              </a:ext>
            </a:extLst>
          </p:cNvPr>
          <p:cNvSpPr>
            <a:spLocks noGrp="1"/>
          </p:cNvSpPr>
          <p:nvPr>
            <p:ph idx="1"/>
          </p:nvPr>
        </p:nvSpPr>
        <p:spPr>
          <a:xfrm>
            <a:off x="677334" y="1581151"/>
            <a:ext cx="8596668" cy="4460212"/>
          </a:xfrm>
        </p:spPr>
        <p:txBody>
          <a:bodyPr/>
          <a:lstStyle/>
          <a:p>
            <a:r>
              <a:rPr lang="en-US" sz="3000" dirty="0">
                <a:solidFill>
                  <a:schemeClr val="tx1">
                    <a:lumMod val="65000"/>
                    <a:lumOff val="35000"/>
                  </a:schemeClr>
                </a:solidFill>
              </a:rPr>
              <a:t>Great Ideas Grants:</a:t>
            </a:r>
          </a:p>
          <a:p>
            <a:pPr lvl="1"/>
            <a:r>
              <a:rPr lang="en-US" sz="3000" dirty="0">
                <a:solidFill>
                  <a:schemeClr val="tx1">
                    <a:lumMod val="65000"/>
                    <a:lumOff val="35000"/>
                  </a:schemeClr>
                </a:solidFill>
              </a:rPr>
              <a:t>$501-$1,250 for grants that are submitted by one educator</a:t>
            </a:r>
          </a:p>
          <a:p>
            <a:pPr lvl="1"/>
            <a:r>
              <a:rPr lang="en-US" sz="3000" dirty="0">
                <a:solidFill>
                  <a:schemeClr val="tx1">
                    <a:lumMod val="65000"/>
                    <a:lumOff val="35000"/>
                  </a:schemeClr>
                </a:solidFill>
              </a:rPr>
              <a:t>Up to $5,000 </a:t>
            </a:r>
            <a:r>
              <a:rPr lang="en-US" sz="3000">
                <a:solidFill>
                  <a:schemeClr val="tx1">
                    <a:lumMod val="65000"/>
                    <a:lumOff val="35000"/>
                  </a:schemeClr>
                </a:solidFill>
              </a:rPr>
              <a:t>for grants </a:t>
            </a:r>
            <a:r>
              <a:rPr lang="en-US" sz="3000" dirty="0">
                <a:solidFill>
                  <a:schemeClr val="tx1">
                    <a:lumMod val="65000"/>
                    <a:lumOff val="35000"/>
                  </a:schemeClr>
                </a:solidFill>
              </a:rPr>
              <a:t>submitted by two or more educators</a:t>
            </a:r>
          </a:p>
          <a:p>
            <a:pPr lvl="1"/>
            <a:r>
              <a:rPr lang="en-US" sz="3000" dirty="0">
                <a:solidFill>
                  <a:schemeClr val="tx1">
                    <a:lumMod val="65000"/>
                    <a:lumOff val="35000"/>
                  </a:schemeClr>
                </a:solidFill>
              </a:rPr>
              <a:t>2 grant cycles per year</a:t>
            </a:r>
          </a:p>
          <a:p>
            <a:pPr lvl="1"/>
            <a:r>
              <a:rPr lang="en-US" sz="3000" dirty="0">
                <a:solidFill>
                  <a:schemeClr val="tx1">
                    <a:lumMod val="65000"/>
                    <a:lumOff val="35000"/>
                  </a:schemeClr>
                </a:solidFill>
              </a:rPr>
              <a:t>Total of $40,000 awarded annually</a:t>
            </a:r>
          </a:p>
          <a:p>
            <a:pPr marL="457200" lvl="1" indent="0">
              <a:buNone/>
            </a:pPr>
            <a:endParaRPr lang="en-US" dirty="0"/>
          </a:p>
        </p:txBody>
      </p:sp>
    </p:spTree>
    <p:extLst>
      <p:ext uri="{BB962C8B-B14F-4D97-AF65-F5344CB8AC3E}">
        <p14:creationId xmlns:p14="http://schemas.microsoft.com/office/powerpoint/2010/main" val="4003993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88F35-1D72-3D44-BCD0-88156490054A}"/>
              </a:ext>
            </a:extLst>
          </p:cNvPr>
          <p:cNvSpPr>
            <a:spLocks noGrp="1"/>
          </p:cNvSpPr>
          <p:nvPr>
            <p:ph type="title"/>
          </p:nvPr>
        </p:nvSpPr>
        <p:spPr/>
        <p:txBody>
          <a:bodyPr/>
          <a:lstStyle/>
          <a:p>
            <a:r>
              <a:rPr lang="en-US" sz="4000" dirty="0">
                <a:solidFill>
                  <a:schemeClr val="accent4">
                    <a:lumMod val="75000"/>
                  </a:schemeClr>
                </a:solidFill>
              </a:rPr>
              <a:t>NEW: </a:t>
            </a:r>
            <a:r>
              <a:rPr lang="en-US" dirty="0" err="1"/>
              <a:t>MiNi</a:t>
            </a:r>
            <a:r>
              <a:rPr lang="en-US" dirty="0"/>
              <a:t> Great Ideas Grants</a:t>
            </a:r>
            <a:br>
              <a:rPr lang="en-US" dirty="0"/>
            </a:br>
            <a:endParaRPr lang="en-US" dirty="0"/>
          </a:p>
        </p:txBody>
      </p:sp>
      <p:sp>
        <p:nvSpPr>
          <p:cNvPr id="3" name="Content Placeholder 2">
            <a:extLst>
              <a:ext uri="{FF2B5EF4-FFF2-40B4-BE49-F238E27FC236}">
                <a16:creationId xmlns:a16="http://schemas.microsoft.com/office/drawing/2014/main" id="{1EB2D6E9-62C8-7D41-AB58-B416C519A796}"/>
              </a:ext>
            </a:extLst>
          </p:cNvPr>
          <p:cNvSpPr>
            <a:spLocks noGrp="1"/>
          </p:cNvSpPr>
          <p:nvPr>
            <p:ph idx="1"/>
          </p:nvPr>
        </p:nvSpPr>
        <p:spPr>
          <a:xfrm>
            <a:off x="3238500" y="2160589"/>
            <a:ext cx="7029450" cy="3880773"/>
          </a:xfrm>
        </p:spPr>
        <p:txBody>
          <a:bodyPr>
            <a:normAutofit/>
          </a:bodyPr>
          <a:lstStyle/>
          <a:p>
            <a:r>
              <a:rPr lang="en-US" sz="3000" dirty="0" err="1">
                <a:solidFill>
                  <a:schemeClr val="tx1">
                    <a:lumMod val="65000"/>
                    <a:lumOff val="35000"/>
                  </a:schemeClr>
                </a:solidFill>
              </a:rPr>
              <a:t>MiNi</a:t>
            </a:r>
            <a:r>
              <a:rPr lang="en-US" sz="3000" dirty="0">
                <a:solidFill>
                  <a:schemeClr val="tx1">
                    <a:lumMod val="65000"/>
                    <a:lumOff val="35000"/>
                  </a:schemeClr>
                </a:solidFill>
              </a:rPr>
              <a:t> Great Ideas Grants:</a:t>
            </a:r>
          </a:p>
          <a:p>
            <a:pPr lvl="1"/>
            <a:r>
              <a:rPr lang="en-US" sz="3000" dirty="0">
                <a:solidFill>
                  <a:schemeClr val="tx1">
                    <a:lumMod val="65000"/>
                    <a:lumOff val="35000"/>
                  </a:schemeClr>
                </a:solidFill>
              </a:rPr>
              <a:t>Up to $500</a:t>
            </a:r>
          </a:p>
          <a:p>
            <a:pPr lvl="1"/>
            <a:r>
              <a:rPr lang="en-US" sz="3000" dirty="0">
                <a:solidFill>
                  <a:schemeClr val="tx1">
                    <a:lumMod val="65000"/>
                    <a:lumOff val="35000"/>
                  </a:schemeClr>
                </a:solidFill>
              </a:rPr>
              <a:t>4 grant cycles per year</a:t>
            </a:r>
          </a:p>
          <a:p>
            <a:pPr lvl="1"/>
            <a:r>
              <a:rPr lang="en-US" sz="3000" dirty="0">
                <a:solidFill>
                  <a:schemeClr val="tx1">
                    <a:lumMod val="65000"/>
                    <a:lumOff val="35000"/>
                  </a:schemeClr>
                </a:solidFill>
              </a:rPr>
              <a:t>Total of $5,000 awarded annually</a:t>
            </a:r>
          </a:p>
        </p:txBody>
      </p:sp>
      <p:pic>
        <p:nvPicPr>
          <p:cNvPr id="6" name="Picture 5">
            <a:extLst>
              <a:ext uri="{FF2B5EF4-FFF2-40B4-BE49-F238E27FC236}">
                <a16:creationId xmlns:a16="http://schemas.microsoft.com/office/drawing/2014/main" id="{FEC8E28F-6FC8-6F43-B488-FBBADE5BD628}"/>
              </a:ext>
            </a:extLst>
          </p:cNvPr>
          <p:cNvPicPr>
            <a:picLocks noChangeAspect="1"/>
          </p:cNvPicPr>
          <p:nvPr/>
        </p:nvPicPr>
        <p:blipFill>
          <a:blip r:embed="rId2"/>
          <a:stretch>
            <a:fillRect/>
          </a:stretch>
        </p:blipFill>
        <p:spPr>
          <a:xfrm>
            <a:off x="457200" y="1665288"/>
            <a:ext cx="2628900" cy="4193721"/>
          </a:xfrm>
          <a:prstGeom prst="rect">
            <a:avLst/>
          </a:prstGeom>
        </p:spPr>
      </p:pic>
    </p:spTree>
    <p:extLst>
      <p:ext uri="{BB962C8B-B14F-4D97-AF65-F5344CB8AC3E}">
        <p14:creationId xmlns:p14="http://schemas.microsoft.com/office/powerpoint/2010/main" val="2887749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6D3CB-0734-7141-8BAE-895151B8227F}"/>
              </a:ext>
            </a:extLst>
          </p:cNvPr>
          <p:cNvSpPr>
            <a:spLocks noGrp="1"/>
          </p:cNvSpPr>
          <p:nvPr>
            <p:ph type="title"/>
          </p:nvPr>
        </p:nvSpPr>
        <p:spPr/>
        <p:txBody>
          <a:bodyPr/>
          <a:lstStyle/>
          <a:p>
            <a:r>
              <a:rPr lang="en-US" dirty="0"/>
              <a:t>APPLYING FOR A GRANT</a:t>
            </a:r>
          </a:p>
        </p:txBody>
      </p:sp>
      <p:sp>
        <p:nvSpPr>
          <p:cNvPr id="3" name="Content Placeholder 2">
            <a:extLst>
              <a:ext uri="{FF2B5EF4-FFF2-40B4-BE49-F238E27FC236}">
                <a16:creationId xmlns:a16="http://schemas.microsoft.com/office/drawing/2014/main" id="{5313225B-5D67-BE45-9141-F8A8F303036A}"/>
              </a:ext>
            </a:extLst>
          </p:cNvPr>
          <p:cNvSpPr>
            <a:spLocks noGrp="1"/>
          </p:cNvSpPr>
          <p:nvPr>
            <p:ph idx="1"/>
          </p:nvPr>
        </p:nvSpPr>
        <p:spPr>
          <a:xfrm>
            <a:off x="677334" y="1753085"/>
            <a:ext cx="8476605" cy="3880773"/>
          </a:xfrm>
        </p:spPr>
        <p:txBody>
          <a:bodyPr>
            <a:normAutofit/>
          </a:bodyPr>
          <a:lstStyle/>
          <a:p>
            <a:r>
              <a:rPr lang="en-US" sz="3000" dirty="0">
                <a:solidFill>
                  <a:schemeClr val="tx1">
                    <a:lumMod val="65000"/>
                    <a:lumOff val="35000"/>
                  </a:schemeClr>
                </a:solidFill>
              </a:rPr>
              <a:t>Educators may apply for both a Great Ideas Grant and a </a:t>
            </a:r>
            <a:r>
              <a:rPr lang="en-US" sz="3000" dirty="0" err="1">
                <a:solidFill>
                  <a:schemeClr val="tx1">
                    <a:lumMod val="65000"/>
                    <a:lumOff val="35000"/>
                  </a:schemeClr>
                </a:solidFill>
              </a:rPr>
              <a:t>MiNi</a:t>
            </a:r>
            <a:r>
              <a:rPr lang="en-US" sz="3000" dirty="0">
                <a:solidFill>
                  <a:schemeClr val="tx1">
                    <a:lumMod val="65000"/>
                    <a:lumOff val="35000"/>
                  </a:schemeClr>
                </a:solidFill>
              </a:rPr>
              <a:t> Great Ideas Grant in the same grant cycle for different projects</a:t>
            </a:r>
          </a:p>
          <a:p>
            <a:r>
              <a:rPr lang="en-US" sz="3000" dirty="0">
                <a:solidFill>
                  <a:schemeClr val="tx1">
                    <a:lumMod val="65000"/>
                    <a:lumOff val="35000"/>
                  </a:schemeClr>
                </a:solidFill>
              </a:rPr>
              <a:t>Educators may not apply for both types in the same cycle for the same project.</a:t>
            </a:r>
          </a:p>
          <a:p>
            <a:r>
              <a:rPr lang="en-US" sz="3000" dirty="0">
                <a:solidFill>
                  <a:schemeClr val="tx1">
                    <a:lumMod val="65000"/>
                    <a:lumOff val="35000"/>
                  </a:schemeClr>
                </a:solidFill>
              </a:rPr>
              <a:t>Educators may apply for only 1 </a:t>
            </a:r>
            <a:r>
              <a:rPr lang="en-US" sz="3000" dirty="0" err="1">
                <a:solidFill>
                  <a:schemeClr val="tx1">
                    <a:lumMod val="65000"/>
                    <a:lumOff val="35000"/>
                  </a:schemeClr>
                </a:solidFill>
              </a:rPr>
              <a:t>MiNi</a:t>
            </a:r>
            <a:r>
              <a:rPr lang="en-US" sz="3000" dirty="0">
                <a:solidFill>
                  <a:schemeClr val="tx1">
                    <a:lumMod val="65000"/>
                    <a:lumOff val="35000"/>
                  </a:schemeClr>
                </a:solidFill>
              </a:rPr>
              <a:t> grant per cycle</a:t>
            </a:r>
          </a:p>
        </p:txBody>
      </p:sp>
    </p:spTree>
    <p:extLst>
      <p:ext uri="{BB962C8B-B14F-4D97-AF65-F5344CB8AC3E}">
        <p14:creationId xmlns:p14="http://schemas.microsoft.com/office/powerpoint/2010/main" val="415194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75A8F-AA42-AA43-B5A4-CD74BDEB5E80}"/>
              </a:ext>
            </a:extLst>
          </p:cNvPr>
          <p:cNvSpPr>
            <a:spLocks noGrp="1"/>
          </p:cNvSpPr>
          <p:nvPr>
            <p:ph type="title"/>
          </p:nvPr>
        </p:nvSpPr>
        <p:spPr/>
        <p:txBody>
          <a:bodyPr/>
          <a:lstStyle/>
          <a:p>
            <a:r>
              <a:rPr lang="en-US" dirty="0"/>
              <a:t>Great Ideas Grants and </a:t>
            </a:r>
            <a:r>
              <a:rPr lang="en-US" dirty="0" err="1"/>
              <a:t>MiNi</a:t>
            </a:r>
            <a:r>
              <a:rPr lang="en-US" dirty="0"/>
              <a:t> Great Ideas Grants fund:</a:t>
            </a:r>
          </a:p>
        </p:txBody>
      </p:sp>
      <p:sp>
        <p:nvSpPr>
          <p:cNvPr id="3" name="Content Placeholder 2">
            <a:extLst>
              <a:ext uri="{FF2B5EF4-FFF2-40B4-BE49-F238E27FC236}">
                <a16:creationId xmlns:a16="http://schemas.microsoft.com/office/drawing/2014/main" id="{472A5B6B-BFD3-9E4E-8F82-4AB16FA27A4E}"/>
              </a:ext>
            </a:extLst>
          </p:cNvPr>
          <p:cNvSpPr>
            <a:spLocks noGrp="1"/>
          </p:cNvSpPr>
          <p:nvPr>
            <p:ph idx="1"/>
          </p:nvPr>
        </p:nvSpPr>
        <p:spPr/>
        <p:txBody>
          <a:bodyPr>
            <a:normAutofit fontScale="92500"/>
          </a:bodyPr>
          <a:lstStyle/>
          <a:p>
            <a:r>
              <a:rPr lang="en-US" sz="3200" dirty="0">
                <a:solidFill>
                  <a:schemeClr val="tx1">
                    <a:lumMod val="65000"/>
                    <a:lumOff val="35000"/>
                  </a:schemeClr>
                </a:solidFill>
              </a:rPr>
              <a:t>NEW projects only – not ongoing activities</a:t>
            </a:r>
          </a:p>
          <a:p>
            <a:r>
              <a:rPr lang="en-US" sz="3200" dirty="0">
                <a:solidFill>
                  <a:schemeClr val="tx1">
                    <a:lumMod val="65000"/>
                    <a:lumOff val="35000"/>
                  </a:schemeClr>
                </a:solidFill>
              </a:rPr>
              <a:t>Projects for which funding is not available from the HSD</a:t>
            </a:r>
          </a:p>
          <a:p>
            <a:r>
              <a:rPr lang="en-US" sz="3200" dirty="0">
                <a:solidFill>
                  <a:schemeClr val="tx1">
                    <a:lumMod val="65000"/>
                    <a:lumOff val="35000"/>
                  </a:schemeClr>
                </a:solidFill>
              </a:rPr>
              <a:t>Projects that are in-class or field trips</a:t>
            </a:r>
          </a:p>
          <a:p>
            <a:r>
              <a:rPr lang="en-US" sz="3200" dirty="0">
                <a:solidFill>
                  <a:schemeClr val="tx1">
                    <a:lumMod val="65000"/>
                    <a:lumOff val="35000"/>
                  </a:schemeClr>
                </a:solidFill>
              </a:rPr>
              <a:t>Projects that infuse new elements of creativity </a:t>
            </a:r>
          </a:p>
          <a:p>
            <a:r>
              <a:rPr lang="en-US" sz="3200" dirty="0">
                <a:solidFill>
                  <a:schemeClr val="tx1">
                    <a:lumMod val="65000"/>
                    <a:lumOff val="35000"/>
                  </a:schemeClr>
                </a:solidFill>
              </a:rPr>
              <a:t>Projects that extend learning beyond the limitations of the textbooks</a:t>
            </a:r>
          </a:p>
          <a:p>
            <a:endParaRPr lang="en-US" dirty="0"/>
          </a:p>
        </p:txBody>
      </p:sp>
    </p:spTree>
    <p:extLst>
      <p:ext uri="{BB962C8B-B14F-4D97-AF65-F5344CB8AC3E}">
        <p14:creationId xmlns:p14="http://schemas.microsoft.com/office/powerpoint/2010/main" val="3835086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66D68-8947-0149-9E8C-789CE93BBB0A}"/>
              </a:ext>
            </a:extLst>
          </p:cNvPr>
          <p:cNvSpPr>
            <a:spLocks noGrp="1"/>
          </p:cNvSpPr>
          <p:nvPr>
            <p:ph type="title"/>
          </p:nvPr>
        </p:nvSpPr>
        <p:spPr/>
        <p:txBody>
          <a:bodyPr/>
          <a:lstStyle/>
          <a:p>
            <a:endParaRPr lang="en-US"/>
          </a:p>
        </p:txBody>
      </p:sp>
      <p:pic>
        <p:nvPicPr>
          <p:cNvPr id="8" name="Content Placeholder 7">
            <a:extLst>
              <a:ext uri="{FF2B5EF4-FFF2-40B4-BE49-F238E27FC236}">
                <a16:creationId xmlns:a16="http://schemas.microsoft.com/office/drawing/2014/main" id="{5444C991-00F4-7340-B1D7-3D5F8C7E1F64}"/>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93833" y="427703"/>
            <a:ext cx="5163670" cy="5999991"/>
          </a:xfrm>
          <a:prstGeom prst="rect">
            <a:avLst/>
          </a:prstGeom>
        </p:spPr>
      </p:pic>
    </p:spTree>
    <p:extLst>
      <p:ext uri="{BB962C8B-B14F-4D97-AF65-F5344CB8AC3E}">
        <p14:creationId xmlns:p14="http://schemas.microsoft.com/office/powerpoint/2010/main" val="2965064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4DCDD-4959-3D43-A52E-07B30151F576}"/>
              </a:ext>
            </a:extLst>
          </p:cNvPr>
          <p:cNvSpPr>
            <a:spLocks noGrp="1"/>
          </p:cNvSpPr>
          <p:nvPr>
            <p:ph type="title"/>
          </p:nvPr>
        </p:nvSpPr>
        <p:spPr/>
        <p:txBody>
          <a:bodyPr/>
          <a:lstStyle/>
          <a:p>
            <a:r>
              <a:rPr lang="en-US" dirty="0"/>
              <a:t>Grant funds may </a:t>
            </a:r>
            <a:r>
              <a:rPr lang="en-US" b="1" i="1" dirty="0"/>
              <a:t>not</a:t>
            </a:r>
            <a:r>
              <a:rPr lang="en-US" dirty="0"/>
              <a:t> be used for:</a:t>
            </a:r>
          </a:p>
        </p:txBody>
      </p:sp>
      <p:sp>
        <p:nvSpPr>
          <p:cNvPr id="3" name="Content Placeholder 2">
            <a:extLst>
              <a:ext uri="{FF2B5EF4-FFF2-40B4-BE49-F238E27FC236}">
                <a16:creationId xmlns:a16="http://schemas.microsoft.com/office/drawing/2014/main" id="{4CC1186D-48C8-E144-AA1C-CDEDEE13BBD3}"/>
              </a:ext>
            </a:extLst>
          </p:cNvPr>
          <p:cNvSpPr>
            <a:spLocks noGrp="1"/>
          </p:cNvSpPr>
          <p:nvPr>
            <p:ph idx="1"/>
          </p:nvPr>
        </p:nvSpPr>
        <p:spPr>
          <a:xfrm>
            <a:off x="677334" y="1733551"/>
            <a:ext cx="8596668" cy="4307812"/>
          </a:xfrm>
        </p:spPr>
        <p:txBody>
          <a:bodyPr>
            <a:noAutofit/>
          </a:bodyPr>
          <a:lstStyle/>
          <a:p>
            <a:r>
              <a:rPr lang="en-US" sz="3000" dirty="0">
                <a:solidFill>
                  <a:schemeClr val="tx1">
                    <a:lumMod val="65000"/>
                    <a:lumOff val="35000"/>
                  </a:schemeClr>
                </a:solidFill>
              </a:rPr>
              <a:t>Monetary awards for students</a:t>
            </a:r>
          </a:p>
          <a:p>
            <a:r>
              <a:rPr lang="en-US" sz="3000" dirty="0">
                <a:solidFill>
                  <a:schemeClr val="tx1">
                    <a:lumMod val="65000"/>
                    <a:lumOff val="35000"/>
                  </a:schemeClr>
                </a:solidFill>
              </a:rPr>
              <a:t>District- provided textbooks and materials, technology, etc.</a:t>
            </a:r>
          </a:p>
          <a:p>
            <a:r>
              <a:rPr lang="en-US" sz="3000" dirty="0">
                <a:solidFill>
                  <a:schemeClr val="tx1">
                    <a:lumMod val="65000"/>
                    <a:lumOff val="35000"/>
                  </a:schemeClr>
                </a:solidFill>
              </a:rPr>
              <a:t>Workshops or professional development fees</a:t>
            </a:r>
          </a:p>
          <a:p>
            <a:r>
              <a:rPr lang="en-US" sz="3000" dirty="0">
                <a:solidFill>
                  <a:schemeClr val="tx1">
                    <a:lumMod val="65000"/>
                    <a:lumOff val="35000"/>
                  </a:schemeClr>
                </a:solidFill>
              </a:rPr>
              <a:t>Stipends for District employees</a:t>
            </a:r>
          </a:p>
          <a:p>
            <a:r>
              <a:rPr lang="en-US" sz="3000" dirty="0">
                <a:solidFill>
                  <a:schemeClr val="tx1">
                    <a:lumMod val="65000"/>
                    <a:lumOff val="35000"/>
                  </a:schemeClr>
                </a:solidFill>
              </a:rPr>
              <a:t>Substitute teachers during the working day unless teachers are with their class involved with the grant project</a:t>
            </a:r>
          </a:p>
        </p:txBody>
      </p:sp>
    </p:spTree>
    <p:extLst>
      <p:ext uri="{BB962C8B-B14F-4D97-AF65-F5344CB8AC3E}">
        <p14:creationId xmlns:p14="http://schemas.microsoft.com/office/powerpoint/2010/main" val="9150672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6912</TotalTime>
  <Words>792</Words>
  <Application>Microsoft Macintosh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Great Ideas Grants and MiNi Great Ideas Grants</vt:lpstr>
      <vt:lpstr>Who may apply</vt:lpstr>
      <vt:lpstr>PowerPoint Presentation</vt:lpstr>
      <vt:lpstr>What: Great Ideas Grants</vt:lpstr>
      <vt:lpstr>NEW: MiNi Great Ideas Grants </vt:lpstr>
      <vt:lpstr>APPLYING FOR A GRANT</vt:lpstr>
      <vt:lpstr>Great Ideas Grants and MiNi Great Ideas Grants fund:</vt:lpstr>
      <vt:lpstr>PowerPoint Presentation</vt:lpstr>
      <vt:lpstr>Grant funds may not be used for:</vt:lpstr>
      <vt:lpstr>To Apply: Great Ideas Grants</vt:lpstr>
      <vt:lpstr>To Apply: MiNi Great Ideas Grants</vt:lpstr>
      <vt:lpstr>Sample Title and Summary Statements</vt:lpstr>
      <vt:lpstr>Project and application review </vt:lpstr>
      <vt:lpstr>Budgets</vt:lpstr>
      <vt:lpstr>Important Links</vt:lpstr>
      <vt:lpstr>QUESTIONS?  We are happy to help!</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Ideas Grants and MiNi Great Ideas Grants</dc:title>
  <dc:creator>Teresa Geremia-Chart</dc:creator>
  <cp:lastModifiedBy>Teresa Geremia-Chart</cp:lastModifiedBy>
  <cp:revision>17</cp:revision>
  <dcterms:created xsi:type="dcterms:W3CDTF">2020-09-03T22:47:08Z</dcterms:created>
  <dcterms:modified xsi:type="dcterms:W3CDTF">2020-09-08T20:12:51Z</dcterms:modified>
</cp:coreProperties>
</file>